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48" r:id="rId2"/>
    <p:sldMasterId id="2147483675" r:id="rId3"/>
  </p:sldMasterIdLst>
  <p:notesMasterIdLst>
    <p:notesMasterId r:id="rId8"/>
  </p:notesMasterIdLst>
  <p:sldIdLst>
    <p:sldId id="256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85748E55-A2BF-480C-89F8-80D793F040C6}">
          <p14:sldIdLst>
            <p14:sldId id="256"/>
          </p14:sldIdLst>
        </p14:section>
        <p14:section name="Content" id="{D82584DC-44EE-4990-B14D-B0329330B0F7}">
          <p14:sldIdLst>
            <p14:sldId id="259"/>
            <p14:sldId id="261"/>
          </p14:sldIdLst>
        </p14:section>
        <p14:section name="Acknowlegment" id="{96120026-B228-48C1-A295-2EB34A67D2A9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8A0D"/>
    <a:srgbClr val="3333FF"/>
    <a:srgbClr val="FFCC00"/>
    <a:srgbClr val="028090"/>
    <a:srgbClr val="F1D2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24" autoAdjust="0"/>
  </p:normalViewPr>
  <p:slideViewPr>
    <p:cSldViewPr snapToGrid="0">
      <p:cViewPr varScale="1">
        <p:scale>
          <a:sx n="103" d="100"/>
          <a:sy n="103" d="100"/>
        </p:scale>
        <p:origin x="834" y="7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F6C5C-D4C0-4081-A506-CE5BEEBAF98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04C1D-67E8-41FE-8EB3-B1CD00866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0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04C1D-67E8-41FE-8EB3-B1CD008668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08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04C1D-67E8-41FE-8EB3-B1CD008668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B082FD-B5EF-288D-C3AE-FD288B54D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D176B-9D77-4C35-AAF3-6288FED6A3E9}" type="datetimeFigureOut">
              <a:rPr lang="fa-IR" smtClean="0"/>
              <a:t>22/12/1447</a:t>
            </a:fld>
            <a:endParaRPr lang="fa-I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8EC62F-0AF9-F159-00E3-38DD5B3F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8D6835-221E-C143-8247-66C9A17F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209-D179-4072-AECD-01EA4E2A639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078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049E25-2BB8-4F31-AFBC-EF5D4C11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A855-859E-4887-ABD0-A4E3180F45A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0C8B77-0083-448A-9D28-76F7406B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EE731A-7AEC-48A6-BC6D-358D7907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7617-DB3F-493E-A816-64ACF086DB4C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A3BA2E8D-17E0-3145-4CA2-56B64C114C03}"/>
              </a:ext>
            </a:extLst>
          </p:cNvPr>
          <p:cNvGrpSpPr/>
          <p:nvPr userDrawn="1"/>
        </p:nvGrpSpPr>
        <p:grpSpPr>
          <a:xfrm>
            <a:off x="10379536" y="1419307"/>
            <a:ext cx="1689097" cy="336922"/>
            <a:chOff x="10359216" y="1216107"/>
            <a:chExt cx="1689097" cy="33692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xmlns="" id="{FCDD6E6F-8607-4B91-2BF6-DE958C1685D4}"/>
                </a:ext>
              </a:extLst>
            </p:cNvPr>
            <p:cNvSpPr/>
            <p:nvPr/>
          </p:nvSpPr>
          <p:spPr>
            <a:xfrm>
              <a:off x="10359216" y="1216107"/>
              <a:ext cx="1689097" cy="336922"/>
            </a:xfrm>
            <a:prstGeom prst="roundRect">
              <a:avLst>
                <a:gd name="adj" fmla="val 50000"/>
              </a:avLst>
            </a:prstGeom>
            <a:solidFill>
              <a:srgbClr val="028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853A358C-7C3F-E4E0-47E8-6B2DF6B2B3AF}"/>
                </a:ext>
              </a:extLst>
            </p:cNvPr>
            <p:cNvSpPr/>
            <p:nvPr/>
          </p:nvSpPr>
          <p:spPr>
            <a:xfrm>
              <a:off x="11693797" y="1276568"/>
              <a:ext cx="216000" cy="21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0920C5D9-B10B-98A3-9F18-912A4A477ECB}"/>
              </a:ext>
            </a:extLst>
          </p:cNvPr>
          <p:cNvSpPr/>
          <p:nvPr userDrawn="1"/>
        </p:nvSpPr>
        <p:spPr>
          <a:xfrm>
            <a:off x="2442000" y="237856"/>
            <a:ext cx="7308000" cy="525933"/>
          </a:xfrm>
          <a:prstGeom prst="roundRect">
            <a:avLst>
              <a:gd name="adj" fmla="val 22462"/>
            </a:avLst>
          </a:prstGeom>
          <a:solidFill>
            <a:srgbClr val="028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600" b="1" dirty="0">
                <a:cs typeface="B Nazanin" panose="00000400000000000000" pitchFamily="2" charset="-78"/>
              </a:rPr>
              <a:t>سی‌ و دومین کنفرانس اپتیک و فوتونیک ایران و هجدهمین کنفرانس مهندسی و فناوری‌ فوتونیک ایران 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580868-F241-656D-1E81-3568156D5E86}"/>
              </a:ext>
            </a:extLst>
          </p:cNvPr>
          <p:cNvSpPr/>
          <p:nvPr userDrawn="1"/>
        </p:nvSpPr>
        <p:spPr>
          <a:xfrm>
            <a:off x="0" y="6123126"/>
            <a:ext cx="12192000" cy="734874"/>
          </a:xfrm>
          <a:prstGeom prst="rect">
            <a:avLst/>
          </a:prstGeom>
          <a:solidFill>
            <a:srgbClr val="028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080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AC5E6FE-8A84-4BF0-B0BD-84F05F07F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1EE0-C3E9-4411-AAB8-7ECE471C6901}" type="datetimeFigureOut">
              <a:rPr lang="fa-IR" smtClean="0"/>
              <a:t>22/12/1447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21E11E9-1DCE-4CB9-BB8A-9B1B5E8E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942841-4489-4CF2-B92B-9098A89E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6459-6370-40BC-9C84-F252DA2E815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2888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816F25-859D-0A74-D132-0657C1A87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AD176B-9D77-4C35-AAF3-6288FED6A3E9}" type="datetimeFigureOut">
              <a:rPr lang="fa-IR" smtClean="0"/>
              <a:t>22/12/1447</a:t>
            </a:fld>
            <a:endParaRPr lang="fa-I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947E57-BC0F-6743-7CD0-69FF40086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a-I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1EEE5B-7531-D7EE-DD26-392314629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440209-D179-4072-AECD-01EA4E2A6394}" type="slidenum">
              <a:rPr lang="fa-IR" smtClean="0"/>
              <a:t>‹#›</a:t>
            </a:fld>
            <a:endParaRPr lang="fa-I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F0F2112C-220C-EAB6-ED7C-2B4965B61F6E}"/>
              </a:ext>
            </a:extLst>
          </p:cNvPr>
          <p:cNvGrpSpPr/>
          <p:nvPr userDrawn="1"/>
        </p:nvGrpSpPr>
        <p:grpSpPr>
          <a:xfrm>
            <a:off x="1" y="5950936"/>
            <a:ext cx="5737924" cy="404244"/>
            <a:chOff x="371201" y="5829843"/>
            <a:chExt cx="5760000" cy="897549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xmlns="" id="{AEAB95A9-7AE8-8F03-221B-92C113ABD537}"/>
                </a:ext>
              </a:extLst>
            </p:cNvPr>
            <p:cNvSpPr/>
            <p:nvPr/>
          </p:nvSpPr>
          <p:spPr>
            <a:xfrm>
              <a:off x="371201" y="5829843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B06D921E-089F-C597-61BB-3C6DA4C6080D}"/>
                </a:ext>
              </a:extLst>
            </p:cNvPr>
            <p:cNvSpPr/>
            <p:nvPr/>
          </p:nvSpPr>
          <p:spPr>
            <a:xfrm>
              <a:off x="371201" y="5994953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xmlns="" id="{344ED69A-F3BE-55F8-57A5-E39B41F1752B}"/>
                </a:ext>
              </a:extLst>
            </p:cNvPr>
            <p:cNvSpPr/>
            <p:nvPr/>
          </p:nvSpPr>
          <p:spPr>
            <a:xfrm>
              <a:off x="371201" y="6160063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A53FA884-9530-39B0-ADE9-E0591D9E2CC5}"/>
                </a:ext>
              </a:extLst>
            </p:cNvPr>
            <p:cNvSpPr/>
            <p:nvPr/>
          </p:nvSpPr>
          <p:spPr>
            <a:xfrm>
              <a:off x="371201" y="6325173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xmlns="" id="{2538247E-56ED-0F0D-1968-B3CDE9762721}"/>
                </a:ext>
              </a:extLst>
            </p:cNvPr>
            <p:cNvSpPr/>
            <p:nvPr/>
          </p:nvSpPr>
          <p:spPr>
            <a:xfrm>
              <a:off x="371201" y="6490283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48DBF4E6-D390-3AA2-022A-B13A7EE1C0E3}"/>
                </a:ext>
              </a:extLst>
            </p:cNvPr>
            <p:cNvSpPr/>
            <p:nvPr/>
          </p:nvSpPr>
          <p:spPr>
            <a:xfrm>
              <a:off x="371201" y="6655392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7DFF5295-933A-AC36-4D7C-D47FE6E39D4A}"/>
              </a:ext>
            </a:extLst>
          </p:cNvPr>
          <p:cNvGrpSpPr/>
          <p:nvPr userDrawn="1"/>
        </p:nvGrpSpPr>
        <p:grpSpPr>
          <a:xfrm>
            <a:off x="6073145" y="5950936"/>
            <a:ext cx="6094912" cy="402219"/>
            <a:chOff x="6155144" y="5824399"/>
            <a:chExt cx="5760000" cy="89754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xmlns="" id="{CC2CFD1C-9AE3-0C70-9090-ED25E18D3B14}"/>
                </a:ext>
              </a:extLst>
            </p:cNvPr>
            <p:cNvSpPr/>
            <p:nvPr/>
          </p:nvSpPr>
          <p:spPr>
            <a:xfrm>
              <a:off x="7955144" y="5824399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xmlns="" id="{7D8FDE27-C697-14E9-28EA-2C16B4F60095}"/>
                </a:ext>
              </a:extLst>
            </p:cNvPr>
            <p:cNvSpPr/>
            <p:nvPr/>
          </p:nvSpPr>
          <p:spPr>
            <a:xfrm>
              <a:off x="7595144" y="5989509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xmlns="" id="{18F734D1-F4CB-4A1F-C124-278995368E9F}"/>
                </a:ext>
              </a:extLst>
            </p:cNvPr>
            <p:cNvSpPr/>
            <p:nvPr/>
          </p:nvSpPr>
          <p:spPr>
            <a:xfrm>
              <a:off x="7235144" y="6154619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289CB58C-D60F-2A5E-5304-121E9A9D3E36}"/>
                </a:ext>
              </a:extLst>
            </p:cNvPr>
            <p:cNvSpPr/>
            <p:nvPr/>
          </p:nvSpPr>
          <p:spPr>
            <a:xfrm>
              <a:off x="6875144" y="6319729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xmlns="" id="{974611D3-B0CE-52B1-3439-4DD0CB42939D}"/>
                </a:ext>
              </a:extLst>
            </p:cNvPr>
            <p:cNvSpPr/>
            <p:nvPr/>
          </p:nvSpPr>
          <p:spPr>
            <a:xfrm>
              <a:off x="6515144" y="6484839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F74F3946-32B1-CA8E-645F-F4EDA4FF88FD}"/>
                </a:ext>
              </a:extLst>
            </p:cNvPr>
            <p:cNvSpPr/>
            <p:nvPr/>
          </p:nvSpPr>
          <p:spPr>
            <a:xfrm>
              <a:off x="6155144" y="6649948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9B40DCE1-72AF-728D-8D47-32061668D1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23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CC26BB-29CE-43E0-9576-83268DC29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2A855-859E-4887-ABD0-A4E3180F45A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CCB343-CEDB-4BF8-BB11-7F28A7805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0BFF09-8209-4BB0-9641-8CB7B3C57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47617-DB3F-493E-A816-64ACF086DB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3692A754-E42F-9B74-5729-D18D3090E437}"/>
              </a:ext>
            </a:extLst>
          </p:cNvPr>
          <p:cNvSpPr/>
          <p:nvPr userDrawn="1"/>
        </p:nvSpPr>
        <p:spPr>
          <a:xfrm>
            <a:off x="2442000" y="237856"/>
            <a:ext cx="7308000" cy="525933"/>
          </a:xfrm>
          <a:prstGeom prst="roundRect">
            <a:avLst>
              <a:gd name="adj" fmla="val 22462"/>
            </a:avLst>
          </a:prstGeom>
          <a:solidFill>
            <a:srgbClr val="028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600" b="1" dirty="0">
                <a:cs typeface="B Nazanin" panose="00000400000000000000" pitchFamily="2" charset="-78"/>
              </a:rPr>
              <a:t>سی‌ و دومین کنفرانس اپتیک و فوتونیک ایران و هجدهمین کنفرانس مهندسی و فناوری‌ فوتونیک ایران 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3676B68-3D7D-7622-78CE-C7C1CE38A6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A7FEAA15-5310-2116-96BC-24D607D75531}"/>
              </a:ext>
            </a:extLst>
          </p:cNvPr>
          <p:cNvGrpSpPr/>
          <p:nvPr userDrawn="1"/>
        </p:nvGrpSpPr>
        <p:grpSpPr>
          <a:xfrm>
            <a:off x="10379536" y="1419307"/>
            <a:ext cx="1689097" cy="336922"/>
            <a:chOff x="10359216" y="1216107"/>
            <a:chExt cx="1689097" cy="33692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xmlns="" id="{985C8D31-F409-8AD5-F6D8-7204236E7FA5}"/>
                </a:ext>
              </a:extLst>
            </p:cNvPr>
            <p:cNvSpPr/>
            <p:nvPr/>
          </p:nvSpPr>
          <p:spPr>
            <a:xfrm>
              <a:off x="10359216" y="1216107"/>
              <a:ext cx="1689097" cy="336922"/>
            </a:xfrm>
            <a:prstGeom prst="roundRect">
              <a:avLst>
                <a:gd name="adj" fmla="val 50000"/>
              </a:avLst>
            </a:prstGeom>
            <a:solidFill>
              <a:srgbClr val="028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AE951314-304C-5EC3-9426-6E413D9D903F}"/>
                </a:ext>
              </a:extLst>
            </p:cNvPr>
            <p:cNvSpPr/>
            <p:nvPr/>
          </p:nvSpPr>
          <p:spPr>
            <a:xfrm>
              <a:off x="11693797" y="1276568"/>
              <a:ext cx="216000" cy="21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B67F7CA-EEE9-938A-A37D-4C118BFFBAFE}"/>
              </a:ext>
            </a:extLst>
          </p:cNvPr>
          <p:cNvSpPr/>
          <p:nvPr userDrawn="1"/>
        </p:nvSpPr>
        <p:spPr>
          <a:xfrm>
            <a:off x="0" y="6123126"/>
            <a:ext cx="12192000" cy="734874"/>
          </a:xfrm>
          <a:prstGeom prst="rect">
            <a:avLst/>
          </a:prstGeom>
          <a:solidFill>
            <a:srgbClr val="028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994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363C17-3D2A-4C55-B584-C8F8BCCEB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11EE0-C3E9-4411-AAB8-7ECE471C6901}" type="datetimeFigureOut">
              <a:rPr lang="fa-IR" smtClean="0"/>
              <a:t>22/12/1447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562091-C55F-467E-A989-5001623670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8E3139-8BDA-4F24-B9D4-4690D0CB4C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46459-6370-40BC-9C84-F252DA2E8155}" type="slidenum">
              <a:rPr lang="fa-IR" smtClean="0"/>
              <a:t>‹#›</a:t>
            </a:fld>
            <a:endParaRPr lang="fa-I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9607435-E228-4900-86AA-1543AF3FC1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D9001DEA-A7D3-454A-9214-C6F1EBDDFD7D}"/>
              </a:ext>
            </a:extLst>
          </p:cNvPr>
          <p:cNvGrpSpPr/>
          <p:nvPr userDrawn="1"/>
        </p:nvGrpSpPr>
        <p:grpSpPr>
          <a:xfrm>
            <a:off x="6073145" y="5950936"/>
            <a:ext cx="6094912" cy="402219"/>
            <a:chOff x="6155144" y="5824399"/>
            <a:chExt cx="5760000" cy="89754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A27C9EFA-9E9A-4C49-A395-EF05D5EBBD9C}"/>
                </a:ext>
              </a:extLst>
            </p:cNvPr>
            <p:cNvSpPr/>
            <p:nvPr/>
          </p:nvSpPr>
          <p:spPr>
            <a:xfrm>
              <a:off x="7955144" y="5824399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xmlns="" id="{28FA51FE-2A14-41B9-BE0F-7272C5ACD36B}"/>
                </a:ext>
              </a:extLst>
            </p:cNvPr>
            <p:cNvSpPr/>
            <p:nvPr/>
          </p:nvSpPr>
          <p:spPr>
            <a:xfrm>
              <a:off x="7595144" y="5989509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28135A9D-89C2-4060-957B-596F43FEB789}"/>
                </a:ext>
              </a:extLst>
            </p:cNvPr>
            <p:cNvSpPr/>
            <p:nvPr/>
          </p:nvSpPr>
          <p:spPr>
            <a:xfrm>
              <a:off x="7235144" y="6154619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xmlns="" id="{28F8DA97-979D-450F-95F2-B6FC46C91ECB}"/>
                </a:ext>
              </a:extLst>
            </p:cNvPr>
            <p:cNvSpPr/>
            <p:nvPr/>
          </p:nvSpPr>
          <p:spPr>
            <a:xfrm>
              <a:off x="6875144" y="6319729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743BBFB5-7EE3-41E2-8479-4DA8F1FFD5ED}"/>
                </a:ext>
              </a:extLst>
            </p:cNvPr>
            <p:cNvSpPr/>
            <p:nvPr/>
          </p:nvSpPr>
          <p:spPr>
            <a:xfrm>
              <a:off x="6515144" y="6484839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DEF51219-779E-4F06-8750-C669312298D0}"/>
                </a:ext>
              </a:extLst>
            </p:cNvPr>
            <p:cNvSpPr/>
            <p:nvPr/>
          </p:nvSpPr>
          <p:spPr>
            <a:xfrm>
              <a:off x="6155144" y="6649948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F97CEB6C-04E4-4DEE-B5B9-D96CE9128C48}"/>
              </a:ext>
            </a:extLst>
          </p:cNvPr>
          <p:cNvGrpSpPr/>
          <p:nvPr userDrawn="1"/>
        </p:nvGrpSpPr>
        <p:grpSpPr>
          <a:xfrm>
            <a:off x="1" y="5950936"/>
            <a:ext cx="5737924" cy="404244"/>
            <a:chOff x="371201" y="5829843"/>
            <a:chExt cx="5760000" cy="89754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xmlns="" id="{44846598-44E6-400E-91D8-FE96D598B9B6}"/>
                </a:ext>
              </a:extLst>
            </p:cNvPr>
            <p:cNvSpPr/>
            <p:nvPr/>
          </p:nvSpPr>
          <p:spPr>
            <a:xfrm>
              <a:off x="371201" y="5829843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xmlns="" id="{4E9C0E07-44C1-411B-B10C-3FF139F24101}"/>
                </a:ext>
              </a:extLst>
            </p:cNvPr>
            <p:cNvSpPr/>
            <p:nvPr/>
          </p:nvSpPr>
          <p:spPr>
            <a:xfrm>
              <a:off x="371201" y="5994953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65E77BB8-80DF-4614-9A3D-8E49A1567881}"/>
                </a:ext>
              </a:extLst>
            </p:cNvPr>
            <p:cNvSpPr/>
            <p:nvPr/>
          </p:nvSpPr>
          <p:spPr>
            <a:xfrm>
              <a:off x="371201" y="6160063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xmlns="" id="{B82D31FF-C0F6-4DD5-908B-BB24D3270E44}"/>
                </a:ext>
              </a:extLst>
            </p:cNvPr>
            <p:cNvSpPr/>
            <p:nvPr/>
          </p:nvSpPr>
          <p:spPr>
            <a:xfrm>
              <a:off x="371201" y="6325173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5B145379-F847-47BF-B74B-E284FC0AFF97}"/>
                </a:ext>
              </a:extLst>
            </p:cNvPr>
            <p:cNvSpPr/>
            <p:nvPr/>
          </p:nvSpPr>
          <p:spPr>
            <a:xfrm>
              <a:off x="371201" y="6490283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xmlns="" id="{70AE877B-5CD8-414B-83BC-7A883CF59EBD}"/>
                </a:ext>
              </a:extLst>
            </p:cNvPr>
            <p:cNvSpPr/>
            <p:nvPr/>
          </p:nvSpPr>
          <p:spPr>
            <a:xfrm>
              <a:off x="371201" y="6655392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59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55C63C8-24F6-4DF8-A7C1-63237293280E}"/>
              </a:ext>
            </a:extLst>
          </p:cNvPr>
          <p:cNvSpPr txBox="1"/>
          <p:nvPr/>
        </p:nvSpPr>
        <p:spPr>
          <a:xfrm>
            <a:off x="1599724" y="1675112"/>
            <a:ext cx="8992551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cs typeface="B Titr" panose="00000700000000000000" pitchFamily="2" charset="-78"/>
              </a:rPr>
              <a:t>Article Title:</a:t>
            </a:r>
          </a:p>
          <a:p>
            <a:pPr algn="ctr"/>
            <a:endParaRPr lang="en-US" dirty="0" smtClean="0">
              <a:cs typeface="B Titr" panose="00000700000000000000" pitchFamily="2" charset="-78"/>
            </a:endParaRPr>
          </a:p>
          <a:p>
            <a:pPr algn="ctr"/>
            <a:r>
              <a:rPr lang="en-US" dirty="0">
                <a:cs typeface="B Titr" panose="00000700000000000000" pitchFamily="2" charset="-78"/>
              </a:rPr>
              <a:t>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(B </a:t>
            </a:r>
            <a:r>
              <a:rPr lang="en-US" dirty="0" err="1" smtClean="0">
                <a:cs typeface="B Titr" panose="00000700000000000000" pitchFamily="2" charset="-78"/>
              </a:rPr>
              <a:t>Nazanin</a:t>
            </a:r>
            <a:r>
              <a:rPr lang="en-US" dirty="0" smtClean="0">
                <a:cs typeface="B Titr" panose="00000700000000000000" pitchFamily="2" charset="-78"/>
              </a:rPr>
              <a:t> 16 Bold)</a:t>
            </a:r>
            <a:endParaRPr lang="en-US" dirty="0" smtClean="0">
              <a:cs typeface="B Titr" panose="000007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endParaRPr lang="en-US" sz="1100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r>
              <a:rPr lang="en-US" dirty="0" smtClean="0">
                <a:cs typeface="B Titr" panose="00000700000000000000" pitchFamily="2" charset="-78"/>
              </a:rPr>
              <a:t>Authors’ Names</a:t>
            </a:r>
          </a:p>
          <a:p>
            <a:pPr algn="ctr" rtl="1"/>
            <a:r>
              <a:rPr lang="en-US" dirty="0" smtClean="0">
                <a:cs typeface="B Titr" panose="00000700000000000000" pitchFamily="2" charset="-78"/>
              </a:rPr>
              <a:t>Authors’ names, authors’ names,(B </a:t>
            </a:r>
            <a:r>
              <a:rPr lang="en-US" dirty="0" err="1">
                <a:cs typeface="B Titr" panose="00000700000000000000" pitchFamily="2" charset="-78"/>
              </a:rPr>
              <a:t>Nazanin</a:t>
            </a:r>
            <a:r>
              <a:rPr lang="en-US" dirty="0">
                <a:cs typeface="B Titr" panose="00000700000000000000" pitchFamily="2" charset="-78"/>
              </a:rPr>
              <a:t> 16 </a:t>
            </a:r>
            <a:r>
              <a:rPr lang="en-US" dirty="0" smtClean="0">
                <a:cs typeface="B Titr" panose="00000700000000000000" pitchFamily="2" charset="-78"/>
              </a:rPr>
              <a:t>Bold)</a:t>
            </a:r>
            <a:endParaRPr lang="fa-IR" dirty="0">
              <a:cs typeface="B Titr" panose="000007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200" dirty="0">
              <a:cs typeface="B Nazanin" panose="00000400000000000000" pitchFamily="2" charset="-78"/>
            </a:endParaRPr>
          </a:p>
          <a:p>
            <a:pPr algn="ctr" rtl="1"/>
            <a:r>
              <a:rPr lang="en-US" sz="1400" b="1" dirty="0">
                <a:cs typeface="B Nazanin" panose="00000400000000000000" pitchFamily="2" charset="-78"/>
              </a:rPr>
              <a:t>The 32nd Iranian Conference on Optics and Photonics and the 18th Conference on Photonics Engineering and Technology, July 1-3, 2026 - </a:t>
            </a:r>
            <a:r>
              <a:rPr lang="en-US" sz="1400" b="1" dirty="0" err="1">
                <a:cs typeface="B Nazanin" panose="00000400000000000000" pitchFamily="2" charset="-78"/>
              </a:rPr>
              <a:t>Vali</a:t>
            </a:r>
            <a:r>
              <a:rPr lang="en-US" sz="1400" b="1" dirty="0">
                <a:cs typeface="B Nazanin" panose="00000400000000000000" pitchFamily="2" charset="-78"/>
              </a:rPr>
              <a:t>-e-</a:t>
            </a:r>
            <a:r>
              <a:rPr lang="en-US" sz="1400" b="1" dirty="0" err="1">
                <a:cs typeface="B Nazanin" panose="00000400000000000000" pitchFamily="2" charset="-78"/>
              </a:rPr>
              <a:t>Asr</a:t>
            </a:r>
            <a:r>
              <a:rPr lang="en-US" sz="1400" b="1" dirty="0">
                <a:cs typeface="B Nazanin" panose="00000400000000000000" pitchFamily="2" charset="-78"/>
              </a:rPr>
              <a:t> University of </a:t>
            </a:r>
            <a:r>
              <a:rPr lang="en-US" sz="1400" b="1" dirty="0" err="1">
                <a:cs typeface="B Nazanin" panose="00000400000000000000" pitchFamily="2" charset="-78"/>
              </a:rPr>
              <a:t>Rafsanjan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37B55CE3-FD18-4252-8AD7-6BFC7DA75DEF}"/>
              </a:ext>
            </a:extLst>
          </p:cNvPr>
          <p:cNvSpPr txBox="1"/>
          <p:nvPr/>
        </p:nvSpPr>
        <p:spPr>
          <a:xfrm>
            <a:off x="143780" y="283014"/>
            <a:ext cx="2651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en-US" dirty="0" smtClean="0">
                <a:cs typeface="B Nazanin" panose="00000400000000000000" pitchFamily="2" charset="-78"/>
              </a:rPr>
              <a:t>Author’s university Logo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7F7A681-7087-4EB8-8F4F-1EE215E11543}"/>
              </a:ext>
            </a:extLst>
          </p:cNvPr>
          <p:cNvSpPr txBox="1"/>
          <p:nvPr/>
        </p:nvSpPr>
        <p:spPr>
          <a:xfrm>
            <a:off x="4017820" y="6015"/>
            <a:ext cx="401781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800" b="1" dirty="0" smtClean="0">
                <a:solidFill>
                  <a:srgbClr val="FB8A0D"/>
                </a:solidFill>
                <a:latin typeface="AdineKirnberg" pitchFamily="2" charset="0"/>
                <a:cs typeface="B Nazanin" panose="00000400000000000000" pitchFamily="2" charset="-78"/>
              </a:rPr>
              <a:t>In the Name of God, the Merciful, </a:t>
            </a:r>
          </a:p>
          <a:p>
            <a:pPr algn="ctr" rtl="1"/>
            <a:r>
              <a:rPr lang="en-US" sz="2800" b="1" dirty="0" smtClean="0">
                <a:solidFill>
                  <a:srgbClr val="FB8A0D"/>
                </a:solidFill>
                <a:latin typeface="AdineKirnberg" pitchFamily="2" charset="0"/>
                <a:cs typeface="B Nazanin" panose="00000400000000000000" pitchFamily="2" charset="-78"/>
              </a:rPr>
              <a:t>the Compassionate</a:t>
            </a:r>
            <a:endParaRPr lang="fa-IR" sz="2800" b="1" dirty="0">
              <a:solidFill>
                <a:srgbClr val="FB8A0D"/>
              </a:solidFill>
              <a:latin typeface="AdineKirnberg" pitchFamily="2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152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5445353-EF50-4B31-BEF1-E2F0CB533F41}"/>
              </a:ext>
            </a:extLst>
          </p:cNvPr>
          <p:cNvSpPr txBox="1"/>
          <p:nvPr/>
        </p:nvSpPr>
        <p:spPr>
          <a:xfrm>
            <a:off x="2538436" y="6247952"/>
            <a:ext cx="9354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chemeClr val="bg1"/>
                </a:solidFill>
                <a:cs typeface="B Titr" panose="00000700000000000000" pitchFamily="2" charset="-78"/>
              </a:rPr>
              <a:t>Article Title: Article Title Article Title Article Title Article Title Article Title 1/2 Article Title Article Title Article </a:t>
            </a:r>
            <a:r>
              <a:rPr lang="en-US" sz="1400" dirty="0" smtClean="0">
                <a:solidFill>
                  <a:schemeClr val="bg1"/>
                </a:solidFill>
                <a:cs typeface="B Titr" panose="00000700000000000000" pitchFamily="2" charset="-78"/>
              </a:rPr>
              <a:t>Title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68CC1BA-9612-4AFC-B952-4DEF7DDFD3B5}"/>
              </a:ext>
            </a:extLst>
          </p:cNvPr>
          <p:cNvSpPr txBox="1"/>
          <p:nvPr/>
        </p:nvSpPr>
        <p:spPr>
          <a:xfrm>
            <a:off x="172377" y="6217175"/>
            <a:ext cx="1930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>
                <a:solidFill>
                  <a:schemeClr val="bg1"/>
                </a:solidFill>
                <a:cs typeface="B Titr" panose="00000700000000000000" pitchFamily="2" charset="-78"/>
              </a:rPr>
              <a:t>Presenter: Full name</a:t>
            </a:r>
            <a:endParaRPr lang="en-US" sz="1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17582DD-1500-417F-B1BD-C4B09FB3286B}"/>
              </a:ext>
            </a:extLst>
          </p:cNvPr>
          <p:cNvSpPr txBox="1"/>
          <p:nvPr/>
        </p:nvSpPr>
        <p:spPr>
          <a:xfrm>
            <a:off x="11632603" y="5753794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1/2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315E666-F4F5-4EAC-B909-3B1D1B0CB0E4}"/>
              </a:ext>
            </a:extLst>
          </p:cNvPr>
          <p:cNvSpPr txBox="1"/>
          <p:nvPr/>
        </p:nvSpPr>
        <p:spPr>
          <a:xfrm>
            <a:off x="1717963" y="1420180"/>
            <a:ext cx="78859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English </a:t>
            </a:r>
            <a:r>
              <a:rPr lang="en-US" sz="1600" dirty="0"/>
              <a:t>text within the slides should be written in Times New Roman font with the desired font size.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The </a:t>
            </a:r>
            <a:r>
              <a:rPr lang="en-US" sz="1600" dirty="0"/>
              <a:t>presenter's full name and the article title should be written in the bottom box of all slides.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If </a:t>
            </a:r>
            <a:r>
              <a:rPr lang="en-US" sz="1600" dirty="0"/>
              <a:t>the article title is long, you may drag the article title text box in the bottom frame of the slides slightly upwards and write the title in two lines</a:t>
            </a:r>
            <a:r>
              <a:rPr lang="en-US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If </a:t>
            </a:r>
            <a:r>
              <a:rPr lang="en-US" sz="1600" dirty="0"/>
              <a:t>there is more than one figure in any slide, please number the figures.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Writing </a:t>
            </a:r>
            <a:r>
              <a:rPr lang="en-US" sz="1600" dirty="0"/>
              <a:t>titles for tables, figures, and charts is optional; however, if the titles are not written, the presenter must state the relevant title orally.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Page </a:t>
            </a:r>
            <a:r>
              <a:rPr lang="en-US" sz="1600" dirty="0"/>
              <a:t>numbers should be the same as the page number in this file, so that the total number of pages and the current slide number are visible.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To </a:t>
            </a:r>
            <a:r>
              <a:rPr lang="en-US" sz="1600" dirty="0"/>
              <a:t>add a slide while maintaining the slide template, add the relevant slide in the "Content" section in the left-hand menu</a:t>
            </a:r>
            <a:r>
              <a:rPr lang="en-US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In </a:t>
            </a:r>
            <a:r>
              <a:rPr lang="en-US" sz="1600" dirty="0"/>
              <a:t>the "Content" section, right-click before or after any slide you intend to add and ."select "New </a:t>
            </a:r>
            <a:r>
              <a:rPr lang="en-US" sz="1600" dirty="0" smtClean="0"/>
              <a:t>Slide.</a:t>
            </a:r>
            <a:endParaRPr lang="en-US" sz="1600" dirty="0">
              <a:cs typeface="B Nazani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7B55CE3-FD18-4252-8AD7-6BFC7DA75DEF}"/>
              </a:ext>
            </a:extLst>
          </p:cNvPr>
          <p:cNvSpPr txBox="1"/>
          <p:nvPr/>
        </p:nvSpPr>
        <p:spPr>
          <a:xfrm>
            <a:off x="237093" y="91952"/>
            <a:ext cx="2108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 smtClean="0">
                <a:cs typeface="B Nazanin" panose="00000400000000000000" pitchFamily="2" charset="-78"/>
              </a:rPr>
              <a:t>Author’s university Logo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8858" y="5384462"/>
            <a:ext cx="318067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  <a:latin typeface="Vazir"/>
                <a:ea typeface="Vazir"/>
                <a:cs typeface="Arial" panose="020B0604020202020204" pitchFamily="34" charset="0"/>
              </a:rPr>
              <a:t>Space </a:t>
            </a:r>
            <a:r>
              <a:rPr lang="en-US" sz="1100" dirty="0">
                <a:solidFill>
                  <a:srgbClr val="000000"/>
                </a:solidFill>
                <a:latin typeface="Vazir"/>
                <a:ea typeface="Vazir"/>
                <a:cs typeface="Arial" panose="020B0604020202020204" pitchFamily="34" charset="0"/>
              </a:rPr>
              <a:t>for writing the reference(s) for each slide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0526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447A69F-BE31-4D36-A921-5F913561ECBE}"/>
              </a:ext>
            </a:extLst>
          </p:cNvPr>
          <p:cNvSpPr txBox="1"/>
          <p:nvPr/>
        </p:nvSpPr>
        <p:spPr>
          <a:xfrm>
            <a:off x="2055218" y="830616"/>
            <a:ext cx="80845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Headings </a:t>
            </a:r>
            <a:r>
              <a:rPr lang="en-US" sz="1600" dirty="0">
                <a:cs typeface="B Nazanin" panose="00000400000000000000" pitchFamily="2" charset="-78"/>
              </a:rPr>
              <a:t>used in the slides should be written in B </a:t>
            </a:r>
            <a:r>
              <a:rPr lang="en-US" sz="1600" dirty="0" err="1">
                <a:cs typeface="B Nazanin" panose="00000400000000000000" pitchFamily="2" charset="-78"/>
              </a:rPr>
              <a:t>Nazanin</a:t>
            </a:r>
            <a:r>
              <a:rPr lang="en-US" sz="1600" dirty="0">
                <a:cs typeface="B Nazanin" panose="00000400000000000000" pitchFamily="2" charset="-78"/>
              </a:rPr>
              <a:t> (Bold) font with the desired font size.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There </a:t>
            </a:r>
            <a:r>
              <a:rPr lang="en-US" sz="1600" dirty="0">
                <a:cs typeface="B Nazanin" panose="00000400000000000000" pitchFamily="2" charset="-78"/>
              </a:rPr>
              <a:t>are no </a:t>
            </a:r>
            <a:r>
              <a:rPr lang="en-US" sz="1600" dirty="0" smtClean="0">
                <a:cs typeface="B Nazanin" panose="00000400000000000000" pitchFamily="2" charset="-78"/>
              </a:rPr>
              <a:t>restrictions </a:t>
            </a:r>
            <a:r>
              <a:rPr lang="en-US" sz="1600" dirty="0">
                <a:cs typeface="B Nazanin" panose="00000400000000000000" pitchFamily="2" charset="-78"/>
              </a:rPr>
              <a:t>on the use of Transitions and Animations; they should be used </a:t>
            </a:r>
            <a:r>
              <a:rPr lang="en-US" sz="1600" dirty="0" smtClean="0">
                <a:cs typeface="B Nazanin" panose="00000400000000000000" pitchFamily="2" charset="-78"/>
              </a:rPr>
              <a:t>according </a:t>
            </a:r>
            <a:r>
              <a:rPr lang="en-US" sz="1600" dirty="0">
                <a:cs typeface="B Nazanin" panose="00000400000000000000" pitchFamily="2" charset="-78"/>
              </a:rPr>
              <a:t>to the presenter's preference.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All </a:t>
            </a:r>
            <a:r>
              <a:rPr lang="en-US" sz="1600" dirty="0">
                <a:cs typeface="B Nazanin" panose="00000400000000000000" pitchFamily="2" charset="-78"/>
              </a:rPr>
              <a:t>formulas and tables must be </a:t>
            </a:r>
            <a:r>
              <a:rPr lang="en-US" sz="1600" dirty="0" smtClean="0">
                <a:cs typeface="B Nazanin" panose="00000400000000000000" pitchFamily="2" charset="-78"/>
              </a:rPr>
              <a:t>typed.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The </a:t>
            </a:r>
            <a:r>
              <a:rPr lang="en-US" sz="1600" dirty="0">
                <a:cs typeface="B Nazanin" panose="00000400000000000000" pitchFamily="2" charset="-78"/>
              </a:rPr>
              <a:t>style, color, and other specifications of the tables are at the presenter's discretion.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Place </a:t>
            </a:r>
            <a:r>
              <a:rPr lang="en-US" sz="1600" dirty="0">
                <a:cs typeface="B Nazanin" panose="00000400000000000000" pitchFamily="2" charset="-78"/>
              </a:rPr>
              <a:t>the typed formulas in the slides in order; numbering </a:t>
            </a:r>
            <a:r>
              <a:rPr lang="en-US" sz="1600" dirty="0" smtClean="0">
                <a:cs typeface="B Nazanin" panose="00000400000000000000" pitchFamily="2" charset="-78"/>
              </a:rPr>
              <a:t>the formulas </a:t>
            </a:r>
            <a:r>
              <a:rPr lang="en-US" sz="1600" dirty="0">
                <a:cs typeface="B Nazanin" panose="00000400000000000000" pitchFamily="2" charset="-78"/>
              </a:rPr>
              <a:t>in the presentation file is optional.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In </a:t>
            </a:r>
            <a:r>
              <a:rPr lang="en-US" sz="1600" dirty="0">
                <a:cs typeface="B Nazanin" panose="00000400000000000000" pitchFamily="2" charset="-78"/>
              </a:rPr>
              <a:t>slides where content is gathered from one or more sources, the reference(s) must be written in the bottom-left corner of those slides.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There </a:t>
            </a:r>
            <a:r>
              <a:rPr lang="en-US" sz="1600" dirty="0">
                <a:cs typeface="B Nazanin" panose="00000400000000000000" pitchFamily="2" charset="-78"/>
              </a:rPr>
              <a:t>is no limit to the number of slides; complete your oral presentation file based on the presentation time (15 minutes).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Add </a:t>
            </a:r>
            <a:r>
              <a:rPr lang="en-US" sz="1600" dirty="0">
                <a:cs typeface="B Nazanin" panose="00000400000000000000" pitchFamily="2" charset="-78"/>
              </a:rPr>
              <a:t>your university logo to the top left of the page on all slides. </a:t>
            </a:r>
            <a:endParaRPr lang="en-US" sz="1600" dirty="0" smtClean="0">
              <a:cs typeface="B Nazanin" panose="00000400000000000000" pitchFamily="2" charset="-7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smtClean="0">
                <a:cs typeface="B Nazanin" panose="00000400000000000000" pitchFamily="2" charset="-78"/>
              </a:rPr>
              <a:t>Thank </a:t>
            </a:r>
            <a:r>
              <a:rPr lang="en-US" sz="1600" dirty="0">
                <a:cs typeface="B Nazanin" panose="00000400000000000000" pitchFamily="2" charset="-78"/>
              </a:rPr>
              <a:t>you, Technical Committee of the Iranian Conference on Optics and Photonics 2025 2/2 Space for writing the reference(s) for each </a:t>
            </a:r>
            <a:r>
              <a:rPr lang="en-US" sz="1600" dirty="0" smtClean="0">
                <a:cs typeface="B Nazanin" panose="00000400000000000000" pitchFamily="2" charset="-78"/>
              </a:rPr>
              <a:t>slide.</a:t>
            </a:r>
            <a:endParaRPr lang="en-US" b="1" dirty="0" smtClean="0">
              <a:cs typeface="B Nazanin" panose="000004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082F5DB-884A-490D-A46F-300EE25C1B54}"/>
              </a:ext>
            </a:extLst>
          </p:cNvPr>
          <p:cNvSpPr txBox="1"/>
          <p:nvPr/>
        </p:nvSpPr>
        <p:spPr>
          <a:xfrm>
            <a:off x="11618176" y="5753794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2/2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5445353-EF50-4B31-BEF1-E2F0CB533F41}"/>
              </a:ext>
            </a:extLst>
          </p:cNvPr>
          <p:cNvSpPr txBox="1"/>
          <p:nvPr/>
        </p:nvSpPr>
        <p:spPr>
          <a:xfrm>
            <a:off x="2538436" y="6247952"/>
            <a:ext cx="9354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chemeClr val="bg1"/>
                </a:solidFill>
                <a:cs typeface="B Titr" panose="00000700000000000000" pitchFamily="2" charset="-78"/>
              </a:rPr>
              <a:t>Article Title: Article Title Article Title Article Title Article Title Article Title 1/2 Article Title Article Title Article </a:t>
            </a:r>
            <a:r>
              <a:rPr lang="en-US" sz="1400" dirty="0" smtClean="0">
                <a:solidFill>
                  <a:schemeClr val="bg1"/>
                </a:solidFill>
                <a:cs typeface="B Titr" panose="00000700000000000000" pitchFamily="2" charset="-78"/>
              </a:rPr>
              <a:t>Title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68CC1BA-9612-4AFC-B952-4DEF7DDFD3B5}"/>
              </a:ext>
            </a:extLst>
          </p:cNvPr>
          <p:cNvSpPr txBox="1"/>
          <p:nvPr/>
        </p:nvSpPr>
        <p:spPr>
          <a:xfrm>
            <a:off x="172377" y="6217175"/>
            <a:ext cx="1930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>
                <a:solidFill>
                  <a:schemeClr val="bg1"/>
                </a:solidFill>
                <a:cs typeface="B Titr" panose="00000700000000000000" pitchFamily="2" charset="-78"/>
              </a:rPr>
              <a:t>Presenter: Full name</a:t>
            </a:r>
            <a:endParaRPr lang="en-US" sz="1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7B55CE3-FD18-4252-8AD7-6BFC7DA75DEF}"/>
              </a:ext>
            </a:extLst>
          </p:cNvPr>
          <p:cNvSpPr txBox="1"/>
          <p:nvPr/>
        </p:nvSpPr>
        <p:spPr>
          <a:xfrm>
            <a:off x="83381" y="184285"/>
            <a:ext cx="2108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 smtClean="0">
                <a:cs typeface="B Nazanin" panose="00000400000000000000" pitchFamily="2" charset="-78"/>
              </a:rPr>
              <a:t>Author’s university Logo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8858" y="5384462"/>
            <a:ext cx="318067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  <a:latin typeface="Vazir"/>
                <a:ea typeface="Vazir"/>
                <a:cs typeface="Arial" panose="020B0604020202020204" pitchFamily="34" charset="0"/>
              </a:rPr>
              <a:t>Space </a:t>
            </a:r>
            <a:r>
              <a:rPr lang="en-US" sz="1100" dirty="0">
                <a:solidFill>
                  <a:srgbClr val="000000"/>
                </a:solidFill>
                <a:latin typeface="Vazir"/>
                <a:ea typeface="Vazir"/>
                <a:cs typeface="Arial" panose="020B0604020202020204" pitchFamily="34" charset="0"/>
              </a:rPr>
              <a:t>for writing the reference(s) for each slide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8312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124EF31-D445-4563-87B8-2DB687D36951}"/>
              </a:ext>
            </a:extLst>
          </p:cNvPr>
          <p:cNvSpPr txBox="1"/>
          <p:nvPr/>
        </p:nvSpPr>
        <p:spPr>
          <a:xfrm>
            <a:off x="2547079" y="1227784"/>
            <a:ext cx="70978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800" b="1" dirty="0" smtClean="0">
                <a:solidFill>
                  <a:srgbClr val="3333FF"/>
                </a:solidFill>
                <a:latin typeface="Arial Black" panose="020B0A04020102020204" pitchFamily="34" charset="0"/>
                <a:cs typeface="B Titr" panose="00000700000000000000" pitchFamily="2" charset="-78"/>
              </a:rPr>
              <a:t>Thanks For your Attention</a:t>
            </a:r>
            <a:endParaRPr lang="en-US" sz="2800" b="1" dirty="0">
              <a:solidFill>
                <a:srgbClr val="3333FF"/>
              </a:solidFill>
              <a:latin typeface="Arial Black" panose="020B0A0402010202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55C63C8-24F6-4DF8-A7C1-63237293280E}"/>
              </a:ext>
            </a:extLst>
          </p:cNvPr>
          <p:cNvSpPr txBox="1"/>
          <p:nvPr/>
        </p:nvSpPr>
        <p:spPr>
          <a:xfrm>
            <a:off x="1599724" y="1999414"/>
            <a:ext cx="8992551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cs typeface="B Titr" panose="00000700000000000000" pitchFamily="2" charset="-78"/>
              </a:rPr>
              <a:t>Article Title:</a:t>
            </a:r>
          </a:p>
          <a:p>
            <a:pPr algn="ctr"/>
            <a:endParaRPr lang="en-US" dirty="0" smtClean="0">
              <a:cs typeface="B Titr" panose="00000700000000000000" pitchFamily="2" charset="-78"/>
            </a:endParaRPr>
          </a:p>
          <a:p>
            <a:pPr algn="ctr"/>
            <a:r>
              <a:rPr lang="en-US" dirty="0">
                <a:cs typeface="B Titr" panose="00000700000000000000" pitchFamily="2" charset="-78"/>
              </a:rPr>
              <a:t>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Title</a:t>
            </a:r>
            <a:r>
              <a:rPr lang="en-US" dirty="0">
                <a:cs typeface="B Titr" panose="00000700000000000000" pitchFamily="2" charset="-78"/>
              </a:rPr>
              <a:t> Article </a:t>
            </a:r>
            <a:r>
              <a:rPr lang="en-US" dirty="0" smtClean="0">
                <a:cs typeface="B Titr" panose="00000700000000000000" pitchFamily="2" charset="-78"/>
              </a:rPr>
              <a:t>(B </a:t>
            </a:r>
            <a:r>
              <a:rPr lang="en-US" dirty="0" err="1" smtClean="0">
                <a:cs typeface="B Titr" panose="00000700000000000000" pitchFamily="2" charset="-78"/>
              </a:rPr>
              <a:t>Nazanin</a:t>
            </a:r>
            <a:r>
              <a:rPr lang="en-US" dirty="0" smtClean="0">
                <a:cs typeface="B Titr" panose="00000700000000000000" pitchFamily="2" charset="-78"/>
              </a:rPr>
              <a:t> 16 Bold)</a:t>
            </a:r>
            <a:endParaRPr lang="en-US" dirty="0" smtClean="0">
              <a:cs typeface="B Titr" panose="000007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endParaRPr lang="en-US" sz="1100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r>
              <a:rPr lang="en-US" dirty="0" smtClean="0">
                <a:cs typeface="B Titr" panose="00000700000000000000" pitchFamily="2" charset="-78"/>
              </a:rPr>
              <a:t>Authors’ Names</a:t>
            </a:r>
          </a:p>
          <a:p>
            <a:pPr algn="ctr" rtl="1"/>
            <a:r>
              <a:rPr lang="en-US" dirty="0" smtClean="0">
                <a:cs typeface="B Titr" panose="00000700000000000000" pitchFamily="2" charset="-78"/>
              </a:rPr>
              <a:t>Authors’ names, authors’ names,(B </a:t>
            </a:r>
            <a:r>
              <a:rPr lang="en-US" dirty="0" err="1">
                <a:cs typeface="B Titr" panose="00000700000000000000" pitchFamily="2" charset="-78"/>
              </a:rPr>
              <a:t>Nazanin</a:t>
            </a:r>
            <a:r>
              <a:rPr lang="en-US" dirty="0">
                <a:cs typeface="B Titr" panose="00000700000000000000" pitchFamily="2" charset="-78"/>
              </a:rPr>
              <a:t> 16 </a:t>
            </a:r>
            <a:r>
              <a:rPr lang="en-US" dirty="0" smtClean="0">
                <a:cs typeface="B Titr" panose="00000700000000000000" pitchFamily="2" charset="-78"/>
              </a:rPr>
              <a:t>Bold)</a:t>
            </a:r>
            <a:endParaRPr lang="fa-IR" dirty="0">
              <a:cs typeface="B Titr" panose="000007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200" dirty="0">
              <a:cs typeface="B Nazanin" panose="00000400000000000000" pitchFamily="2" charset="-78"/>
            </a:endParaRPr>
          </a:p>
          <a:p>
            <a:pPr algn="ctr" rtl="1"/>
            <a:r>
              <a:rPr lang="en-US" sz="1400" b="1" dirty="0">
                <a:cs typeface="B Nazanin" panose="00000400000000000000" pitchFamily="2" charset="-78"/>
              </a:rPr>
              <a:t>The 32nd Iranian Conference on Optics and Photonics and the 18th Conference on Photonics Engineering and Technology, July 1-3, 2026 - </a:t>
            </a:r>
            <a:r>
              <a:rPr lang="en-US" sz="1400" b="1" dirty="0" err="1">
                <a:cs typeface="B Nazanin" panose="00000400000000000000" pitchFamily="2" charset="-78"/>
              </a:rPr>
              <a:t>Vali</a:t>
            </a:r>
            <a:r>
              <a:rPr lang="en-US" sz="1400" b="1" dirty="0">
                <a:cs typeface="B Nazanin" panose="00000400000000000000" pitchFamily="2" charset="-78"/>
              </a:rPr>
              <a:t>-e-</a:t>
            </a:r>
            <a:r>
              <a:rPr lang="en-US" sz="1400" b="1" dirty="0" err="1">
                <a:cs typeface="B Nazanin" panose="00000400000000000000" pitchFamily="2" charset="-78"/>
              </a:rPr>
              <a:t>Asr</a:t>
            </a:r>
            <a:r>
              <a:rPr lang="en-US" sz="1400" b="1" dirty="0">
                <a:cs typeface="B Nazanin" panose="00000400000000000000" pitchFamily="2" charset="-78"/>
              </a:rPr>
              <a:t> University of </a:t>
            </a:r>
            <a:r>
              <a:rPr lang="en-US" sz="1400" b="1" dirty="0" err="1">
                <a:cs typeface="B Nazanin" panose="00000400000000000000" pitchFamily="2" charset="-78"/>
              </a:rPr>
              <a:t>Rafsanjan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7B55CE3-FD18-4252-8AD7-6BFC7DA75DEF}"/>
              </a:ext>
            </a:extLst>
          </p:cNvPr>
          <p:cNvSpPr txBox="1"/>
          <p:nvPr/>
        </p:nvSpPr>
        <p:spPr>
          <a:xfrm>
            <a:off x="292511" y="843063"/>
            <a:ext cx="2108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 smtClean="0">
                <a:cs typeface="B Nazanin" panose="00000400000000000000" pitchFamily="2" charset="-78"/>
              </a:rPr>
              <a:t>Author’s university Logo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03827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595</Words>
  <Application>Microsoft Office PowerPoint</Application>
  <PresentationFormat>Widescreen</PresentationFormat>
  <Paragraphs>64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AdineKirnberg</vt:lpstr>
      <vt:lpstr>Aptos</vt:lpstr>
      <vt:lpstr>Arial</vt:lpstr>
      <vt:lpstr>Arial Black</vt:lpstr>
      <vt:lpstr>B Nazanin</vt:lpstr>
      <vt:lpstr>B Titr</vt:lpstr>
      <vt:lpstr>Calibri</vt:lpstr>
      <vt:lpstr>Vazir</vt:lpstr>
      <vt:lpstr>Wingdings</vt:lpstr>
      <vt:lpstr>1_Custom Design</vt:lpstr>
      <vt:lpstr>Office Theme</vt:lpstr>
      <vt:lpstr>2_Custom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Mehdi</dc:creator>
  <cp:lastModifiedBy>Microsoft account</cp:lastModifiedBy>
  <cp:revision>40</cp:revision>
  <dcterms:created xsi:type="dcterms:W3CDTF">2025-09-20T17:56:32Z</dcterms:created>
  <dcterms:modified xsi:type="dcterms:W3CDTF">2026-06-07T12:22:10Z</dcterms:modified>
</cp:coreProperties>
</file>